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5" r:id="rId3"/>
    <p:sldId id="257" r:id="rId4"/>
    <p:sldId id="260" r:id="rId5"/>
    <p:sldId id="258" r:id="rId6"/>
    <p:sldId id="264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>
        <p:scale>
          <a:sx n="101" d="100"/>
          <a:sy n="101" d="100"/>
        </p:scale>
        <p:origin x="-90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C9E0D7-23E7-4BE6-9795-4B39152A47D6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D366515-26E9-491A-8ACE-0700210926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199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2F6690-2E1C-490E-89BA-52224AD82733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How Artists See Feelings: Joy (pgs. 4,5)</a:t>
            </a:r>
            <a:br>
              <a:rPr lang="en-US" smtClean="0"/>
            </a:b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6357D4-E6E0-417C-9941-DE104EBF79F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How Artists See Feelings: Fear (pgs.22,23)</a:t>
            </a:r>
            <a:br>
              <a:rPr lang="en-US" smtClean="0"/>
            </a:b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E2312A-3DC4-4E60-B88D-61ABE9591202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How Artists See Feelings: Joy (pgs.10,11)</a:t>
            </a:r>
            <a:br>
              <a:rPr lang="en-US" smtClean="0"/>
            </a:b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03D1BC-CC02-46D1-8B61-3BDBDC504A24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756120-79E8-4640-8A07-7728726D0421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311E4-38F8-4ABA-AE78-60E1E25CA776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AE76C-E74D-4021-BF8E-31AA1224DC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630AD-AD9F-4FAD-B2EA-6043C2D1DA7D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06248-02F7-4970-8BE8-3B14CD08EA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41CFD-25FA-4AA3-A854-375CD2CA4C54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88394-D0C7-4ABE-8C7E-C26862BBE4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128FC-E983-4952-A785-1666E3F9EF25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F8BA3-439C-4775-9922-627216E50E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07059-F54E-49E8-AF55-BF25F1DA5119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D9C2-20D3-4C05-9385-FC1D0F259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DEDED-69AA-4D36-BA8D-88EA6BF2B8EE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0F454-8E07-4012-B5F9-4EF6E689C9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CB731-1A89-4040-AC23-299A9DFA9AD1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61D95-7DE7-45CB-82BE-026A36F452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7B2E1-BCD3-4479-94FB-08F9DDA9C9BA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A0184-7671-4538-ADEE-C38237BB2D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8990F-A602-4951-91DC-11298CAE3DFA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3C656-0311-4970-B782-84951CF334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CF7C9-9140-4F43-9799-91D252FA3857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3C030-6A6A-44F6-87A2-B77903287C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15259-9A7E-47E6-81C2-6F5070FD7684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23836-AB06-4121-A7B6-B2E3310ECF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E2F5D7-7C12-49BE-9AF1-DB3C09B5CF01}" type="datetimeFigureOut">
              <a:rPr lang="en-US"/>
              <a:pPr>
                <a:defRPr/>
              </a:pPr>
              <a:t>11/10/2014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727C8B-5BE9-477D-B6B8-224EFD49E1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Auguste_Renoir_-_A_Girl_with_a_Watering_Can_-_Google_Art_Project.jpg" TargetMode="External"/><Relationship Id="rId7" Type="http://schemas.openxmlformats.org/officeDocument/2006/relationships/hyperlink" Target="http://en.wikipedia.org/wiki/Watering_ca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Pierre-Auguste_Renoir" TargetMode="External"/><Relationship Id="rId5" Type="http://schemas.openxmlformats.org/officeDocument/2006/relationships/hyperlink" Target="http://en.wikipedia.org/wiki/Impressionist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5tKG39G6Q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opulus" TargetMode="External"/><Relationship Id="rId2" Type="http://schemas.openxmlformats.org/officeDocument/2006/relationships/hyperlink" Target="http://en.wikipedia.org/wiki/Oil_painti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en.wikipedia.org/wiki/Mus%C3%A9e_du_Louvr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stavecourbet.org/Portrait-of-Juliette-Courbet-as-a-Sleeping-Child-large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ubtitle 2"/>
          <p:cNvSpPr>
            <a:spLocks noGrp="1"/>
          </p:cNvSpPr>
          <p:nvPr>
            <p:ph type="subTitle" idx="1"/>
          </p:nvPr>
        </p:nvSpPr>
        <p:spPr>
          <a:xfrm>
            <a:off x="1163638" y="5530850"/>
            <a:ext cx="7304087" cy="1122363"/>
          </a:xfrm>
        </p:spPr>
        <p:txBody>
          <a:bodyPr/>
          <a:lstStyle/>
          <a:p>
            <a:pPr eaLnBrk="1" hangingPunct="1"/>
            <a:r>
              <a:rPr lang="en-US" smtClean="0"/>
              <a:t>Based on the book written by </a:t>
            </a:r>
          </a:p>
          <a:p>
            <a:pPr eaLnBrk="1" hangingPunct="1"/>
            <a:r>
              <a:rPr lang="en-US" smtClean="0"/>
              <a:t>COLLEEN CARROLL</a:t>
            </a:r>
          </a:p>
        </p:txBody>
      </p:sp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1946275" y="0"/>
            <a:ext cx="53736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ctr"/>
            <a:r>
              <a:rPr lang="en-US" sz="3600" dirty="0" smtClean="0">
                <a:solidFill>
                  <a:schemeClr val="accent1"/>
                </a:solidFill>
                <a:latin typeface="Book Antiqua" pitchFamily="18" charset="0"/>
              </a:rPr>
              <a:t>How </a:t>
            </a:r>
            <a:r>
              <a:rPr lang="en-US" sz="3600" dirty="0">
                <a:solidFill>
                  <a:schemeClr val="accent1"/>
                </a:solidFill>
                <a:latin typeface="Book Antiqua" pitchFamily="18" charset="0"/>
              </a:rPr>
              <a:t>Artists See</a:t>
            </a:r>
            <a:r>
              <a:rPr lang="en-US" sz="3600" dirty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en-US" sz="6000" dirty="0">
                <a:solidFill>
                  <a:schemeClr val="bg1"/>
                </a:solidFill>
                <a:latin typeface="Book Antiqua" pitchFamily="18" charset="0"/>
              </a:rPr>
              <a:t>People</a:t>
            </a:r>
          </a:p>
        </p:txBody>
      </p:sp>
      <p:pic>
        <p:nvPicPr>
          <p:cNvPr id="14339" name="Picture 7" descr="elisefav_1219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36863" y="2295525"/>
            <a:ext cx="37592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 bwMode="auto">
          <a:xfrm>
            <a:off x="1608138" y="265113"/>
            <a:ext cx="5876925" cy="10668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z="3700" smtClean="0">
                <a:ln>
                  <a:noFill/>
                </a:ln>
                <a:solidFill>
                  <a:schemeClr val="accent1"/>
                </a:solidFill>
                <a:effectLst/>
              </a:rPr>
              <a:t>TACKLED</a:t>
            </a:r>
            <a:br>
              <a:rPr lang="en-US" sz="3700" smtClean="0">
                <a:ln>
                  <a:noFill/>
                </a:ln>
                <a:solidFill>
                  <a:schemeClr val="accent1"/>
                </a:solidFill>
                <a:effectLst/>
              </a:rPr>
            </a:br>
            <a:r>
              <a:rPr lang="en-US" sz="3700" smtClean="0">
                <a:ln>
                  <a:noFill/>
                </a:ln>
                <a:solidFill>
                  <a:schemeClr val="bg1"/>
                </a:solidFill>
                <a:effectLst/>
              </a:rPr>
              <a:t>by Norman Rockwell</a:t>
            </a:r>
          </a:p>
        </p:txBody>
      </p:sp>
      <p:pic>
        <p:nvPicPr>
          <p:cNvPr id="26629" name="Picture 5" descr="260787--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4888" y="1524000"/>
            <a:ext cx="4533900" cy="5334000"/>
          </a:xfrm>
          <a:prstGeom prst="rect">
            <a:avLst/>
          </a:prstGeom>
          <a:noFill/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176213" y="171450"/>
            <a:ext cx="3051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How Artists See People; Colleen Carroll, (pgs.4,5)</a:t>
            </a:r>
            <a:r>
              <a:rPr lang="en-US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ubtitle 2"/>
          <p:cNvSpPr>
            <a:spLocks noGrp="1"/>
          </p:cNvSpPr>
          <p:nvPr>
            <p:ph type="subTitle" idx="1"/>
          </p:nvPr>
        </p:nvSpPr>
        <p:spPr>
          <a:xfrm>
            <a:off x="5600700" y="1139825"/>
            <a:ext cx="2965450" cy="1465263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E1D5A3"/>
                </a:solidFill>
              </a:rPr>
              <a:t>LI’L SIS</a:t>
            </a:r>
          </a:p>
          <a:p>
            <a:pPr eaLnBrk="1" hangingPunct="1"/>
            <a:r>
              <a:rPr lang="en-US" sz="2000" smtClean="0">
                <a:solidFill>
                  <a:schemeClr val="bg1"/>
                </a:solidFill>
              </a:rPr>
              <a:t>by William H. Johnson</a:t>
            </a:r>
          </a:p>
        </p:txBody>
      </p:sp>
      <p:pic>
        <p:nvPicPr>
          <p:cNvPr id="16386" name="Picture 6" descr="19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591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5886450" y="2597150"/>
            <a:ext cx="2865438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bIns="0" anchor="ctr">
            <a:spAutoFit/>
          </a:bodyPr>
          <a:lstStyle/>
          <a:p>
            <a:pPr fontAlgn="b"/>
            <a:r>
              <a:rPr lang="en-US"/>
              <a:t>Date:1944 </a:t>
            </a:r>
          </a:p>
          <a:p>
            <a:pPr fontAlgn="b"/>
            <a:r>
              <a:rPr lang="en-US"/>
              <a:t>Born: Florence, South Carolina 1901 Died: Central Islip, New York 1970 oil on paperboard  26 x 21 1/4 in. (66.1 x 54.0 cm.) Smithsonian American Art Museum Gift of the Harmon Foundation1967.59.1023 Not currently on view </a:t>
            </a: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5876925" y="5980113"/>
            <a:ext cx="2808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5638800" y="6418263"/>
            <a:ext cx="3505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How Artists See People; Colleen Carroll, (pgs.12,13)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ubtitle 2"/>
          <p:cNvSpPr>
            <a:spLocks noGrp="1"/>
          </p:cNvSpPr>
          <p:nvPr>
            <p:ph type="subTitle" idx="1"/>
          </p:nvPr>
        </p:nvSpPr>
        <p:spPr>
          <a:xfrm>
            <a:off x="4686300" y="5453063"/>
            <a:ext cx="4832350" cy="1404937"/>
          </a:xfrm>
        </p:spPr>
        <p:txBody>
          <a:bodyPr/>
          <a:lstStyle/>
          <a:p>
            <a:pPr eaLnBrk="1" hangingPunct="1"/>
            <a:endParaRPr lang="en-US" sz="1400" smtClean="0"/>
          </a:p>
          <a:p>
            <a:pPr eaLnBrk="1" hangingPunct="1"/>
            <a:endParaRPr lang="en-US" sz="1400" smtClean="0"/>
          </a:p>
          <a:p>
            <a:pPr eaLnBrk="1" hangingPunct="1"/>
            <a:endParaRPr lang="en-US" sz="1400" smtClean="0"/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000" smtClean="0"/>
              <a:t>How Artists See People; Colleen Carroll, (pgs.14,15)</a:t>
            </a:r>
          </a:p>
        </p:txBody>
      </p:sp>
      <p:pic>
        <p:nvPicPr>
          <p:cNvPr id="18434" name="Picture 8" descr="Auguste Renoir - A Girl with a Watering Can - Google Art Project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000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9"/>
          <p:cNvSpPr txBox="1">
            <a:spLocks noChangeArrowheads="1"/>
          </p:cNvSpPr>
          <p:nvPr/>
        </p:nvSpPr>
        <p:spPr bwMode="auto">
          <a:xfrm>
            <a:off x="5494338" y="195263"/>
            <a:ext cx="2938462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solidFill>
                  <a:schemeClr val="accent1"/>
                </a:solidFill>
                <a:latin typeface="Book Antiqua" pitchFamily="18" charset="0"/>
              </a:rPr>
              <a:t>A Girl With A Watering Can</a:t>
            </a:r>
          </a:p>
          <a:p>
            <a:pPr algn="ctr"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  <a:latin typeface="Book Antiqua" pitchFamily="18" charset="0"/>
              </a:rPr>
              <a:t>by Pierre-Auguste Renoir</a:t>
            </a:r>
          </a:p>
        </p:txBody>
      </p:sp>
      <p:sp>
        <p:nvSpPr>
          <p:cNvPr id="18436" name="Rectangle 10"/>
          <p:cNvSpPr>
            <a:spLocks noChangeArrowheads="1"/>
          </p:cNvSpPr>
          <p:nvPr/>
        </p:nvSpPr>
        <p:spPr bwMode="auto">
          <a:xfrm>
            <a:off x="5465763" y="2368550"/>
            <a:ext cx="3255962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/>
              <a:t>This </a:t>
            </a:r>
            <a:r>
              <a:rPr lang="en-US">
                <a:hlinkClick r:id="rId5" tooltip="Impressionist"/>
              </a:rPr>
              <a:t>Impressionist</a:t>
            </a:r>
            <a:r>
              <a:rPr lang="en-US"/>
              <a:t> painting was done by </a:t>
            </a:r>
            <a:r>
              <a:rPr lang="en-US">
                <a:hlinkClick r:id="rId6" tooltip="Pierre-Auguste Renoir"/>
              </a:rPr>
              <a:t>Pierre-Auguste Renoir</a:t>
            </a:r>
            <a:r>
              <a:rPr lang="en-US"/>
              <a:t> in1876. The work was apparently painted in Monet's famous garden at Argenteuil. This painting is of Mademoiselle Leclere in her blue dress holding a </a:t>
            </a:r>
            <a:r>
              <a:rPr lang="en-US">
                <a:hlinkClick r:id="rId7" tooltip="Watering can"/>
              </a:rPr>
              <a:t>watering can</a:t>
            </a:r>
            <a:r>
              <a:rPr lang="en-US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2"/>
          <p:cNvSpPr>
            <a:spLocks noGrp="1"/>
          </p:cNvSpPr>
          <p:nvPr>
            <p:ph type="subTitle" idx="1"/>
          </p:nvPr>
        </p:nvSpPr>
        <p:spPr>
          <a:xfrm>
            <a:off x="5962650" y="1636713"/>
            <a:ext cx="3181350" cy="49958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800" smtClean="0"/>
          </a:p>
          <a:p>
            <a:pPr eaLnBrk="1" hangingPunct="1">
              <a:lnSpc>
                <a:spcPct val="90000"/>
              </a:lnSpc>
            </a:pPr>
            <a:endParaRPr lang="en-US" sz="800" smtClean="0"/>
          </a:p>
          <a:p>
            <a:pPr eaLnBrk="1" hangingPunct="1">
              <a:lnSpc>
                <a:spcPct val="90000"/>
              </a:lnSpc>
            </a:pPr>
            <a:r>
              <a:rPr lang="en-US" sz="4000" smtClean="0">
                <a:solidFill>
                  <a:schemeClr val="accent1"/>
                </a:solidFill>
              </a:rPr>
              <a:t>Vincent van Gogh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>
                <a:solidFill>
                  <a:schemeClr val="bg1"/>
                </a:solidFill>
              </a:rPr>
              <a:t>Self-Portrait</a:t>
            </a:r>
            <a:r>
              <a:rPr lang="en-US" sz="4000" smtClean="0">
                <a:solidFill>
                  <a:schemeClr val="accent1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800" smtClean="0"/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VvG Video: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hlinkClick r:id="rId3"/>
              </a:rPr>
              <a:t>https://www.youtube.com/watch?v=O5tKG39G6Qk#action=share</a:t>
            </a:r>
            <a:endParaRPr lang="en-US" sz="2000" smtClean="0"/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</p:txBody>
      </p:sp>
      <p:pic>
        <p:nvPicPr>
          <p:cNvPr id="20482" name="Picture 6" descr="Van Gogh self portrai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79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7"/>
          <p:cNvSpPr txBox="1">
            <a:spLocks noChangeArrowheads="1"/>
          </p:cNvSpPr>
          <p:nvPr/>
        </p:nvSpPr>
        <p:spPr bwMode="auto">
          <a:xfrm>
            <a:off x="5867400" y="228600"/>
            <a:ext cx="3141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xfrm>
            <a:off x="4919663" y="6146800"/>
            <a:ext cx="4648200" cy="711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000" smtClean="0">
                <a:ln>
                  <a:noFill/>
                </a:ln>
                <a:solidFill>
                  <a:schemeClr val="tx1"/>
                </a:solidFill>
                <a:effectLst/>
              </a:rPr>
              <a:t>How Artists See People; Colleen Carroll, (pgs.34,35)</a:t>
            </a:r>
            <a:br>
              <a:rPr lang="en-US" sz="100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en-US" sz="100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5654675" y="2235200"/>
            <a:ext cx="3184525" cy="26749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b="1" smtClean="0"/>
              <a:t>Year </a:t>
            </a:r>
            <a:r>
              <a:rPr lang="en-US" sz="2000" smtClean="0"/>
              <a:t>c. 1503–1506, perhaps continuing until c. 1517</a:t>
            </a:r>
          </a:p>
          <a:p>
            <a:pPr>
              <a:lnSpc>
                <a:spcPct val="90000"/>
              </a:lnSpc>
            </a:pPr>
            <a:r>
              <a:rPr lang="en-US" sz="2000" b="1" smtClean="0"/>
              <a:t>Type </a:t>
            </a:r>
            <a:r>
              <a:rPr lang="en-US" sz="2000" smtClean="0">
                <a:hlinkClick r:id="rId2" tooltip="Oil painting"/>
              </a:rPr>
              <a:t>Oil</a:t>
            </a:r>
            <a:r>
              <a:rPr lang="en-US" sz="2000" smtClean="0"/>
              <a:t> on </a:t>
            </a:r>
            <a:r>
              <a:rPr lang="en-US" sz="2000" smtClean="0">
                <a:hlinkClick r:id="rId3" tooltip="Populus"/>
              </a:rPr>
              <a:t>poplar</a:t>
            </a:r>
            <a:endParaRPr lang="en-US" sz="2000" smtClean="0"/>
          </a:p>
          <a:p>
            <a:pPr>
              <a:lnSpc>
                <a:spcPct val="90000"/>
              </a:lnSpc>
            </a:pPr>
            <a:r>
              <a:rPr lang="en-US" sz="2000" b="1" smtClean="0"/>
              <a:t>Dimensions </a:t>
            </a:r>
            <a:r>
              <a:rPr lang="en-US" sz="2000" smtClean="0"/>
              <a:t>77 cm </a:t>
            </a:r>
            <a:r>
              <a:rPr lang="en-US" sz="1800" smtClean="0"/>
              <a:t>× 53 cm (30 in × 21 in)</a:t>
            </a:r>
          </a:p>
          <a:p>
            <a:pPr>
              <a:lnSpc>
                <a:spcPct val="90000"/>
              </a:lnSpc>
            </a:pPr>
            <a:r>
              <a:rPr lang="en-US" sz="2000" b="1" smtClean="0"/>
              <a:t>Location </a:t>
            </a:r>
            <a:r>
              <a:rPr lang="en-US" sz="2000" smtClean="0">
                <a:hlinkClick r:id="rId4" tooltip="Musée du Louvre"/>
              </a:rPr>
              <a:t>Musée du Louvre</a:t>
            </a:r>
            <a:r>
              <a:rPr lang="en-US" sz="2000" smtClean="0"/>
              <a:t>, Paris</a:t>
            </a: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6189663" y="922338"/>
            <a:ext cx="274320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chemeClr val="accent1"/>
                </a:solidFill>
              </a:rPr>
              <a:t>Mona Lisa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en-US">
                <a:solidFill>
                  <a:schemeClr val="bg1"/>
                </a:solidFill>
              </a:rPr>
              <a:t>By Leonardo Da Vinci</a:t>
            </a:r>
          </a:p>
          <a:p>
            <a:pPr>
              <a:spcBef>
                <a:spcPct val="50000"/>
              </a:spcBef>
            </a:pPr>
            <a:endParaRPr lang="en-US" sz="4000">
              <a:solidFill>
                <a:schemeClr val="accent1"/>
              </a:solidFill>
            </a:endParaRPr>
          </a:p>
        </p:txBody>
      </p:sp>
      <p:pic>
        <p:nvPicPr>
          <p:cNvPr id="22532" name="Picture 8" descr="mona-lis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53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20638" y="4959350"/>
            <a:ext cx="4665662" cy="18907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400" cap="none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Portrait of Juliet Courbet as a Sleeping Child</a:t>
            </a:r>
          </a:p>
        </p:txBody>
      </p:sp>
      <p:sp>
        <p:nvSpPr>
          <p:cNvPr id="23554" name="Subtitle 2"/>
          <p:cNvSpPr>
            <a:spLocks noGrp="1"/>
          </p:cNvSpPr>
          <p:nvPr>
            <p:ph type="subTitle" idx="1"/>
          </p:nvPr>
        </p:nvSpPr>
        <p:spPr>
          <a:xfrm>
            <a:off x="4781550" y="6053138"/>
            <a:ext cx="3905250" cy="6937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bg1"/>
                </a:solidFill>
              </a:rPr>
              <a:t>by Gustave Courbet</a:t>
            </a:r>
          </a:p>
          <a:p>
            <a:pPr eaLnBrk="1" hangingPunct="1">
              <a:lnSpc>
                <a:spcPct val="90000"/>
              </a:lnSpc>
            </a:pPr>
            <a:r>
              <a:rPr lang="en-US" sz="1200" smtClean="0"/>
              <a:t>How Artists See People; Colleen Carroll, (pgs.16,17)</a:t>
            </a:r>
          </a:p>
        </p:txBody>
      </p:sp>
      <p:pic>
        <p:nvPicPr>
          <p:cNvPr id="23555" name="Picture 5" descr="Portrait of Juliette Courbet as a Sleeping Child - Gustave Courbet - www.gustavecourbet.or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6925" y="0"/>
            <a:ext cx="785971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215</TotalTime>
  <Words>243</Words>
  <Application>Microsoft Office PowerPoint</Application>
  <PresentationFormat>On-screen Show (4:3)</PresentationFormat>
  <Paragraphs>44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PowerPoint Presentation</vt:lpstr>
      <vt:lpstr>TACKLED by Norman Rockwell</vt:lpstr>
      <vt:lpstr>PowerPoint Presentation</vt:lpstr>
      <vt:lpstr>PowerPoint Presentation</vt:lpstr>
      <vt:lpstr>PowerPoint Presentation</vt:lpstr>
      <vt:lpstr>How Artists See People; Colleen Carroll, (pgs.34,35) </vt:lpstr>
      <vt:lpstr>Portrait of Juliet Courbet as a Sleeping Child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Propst</dc:creator>
  <cp:lastModifiedBy>Laura Propst</cp:lastModifiedBy>
  <cp:revision>18</cp:revision>
  <dcterms:created xsi:type="dcterms:W3CDTF">2014-09-16T21:28:23Z</dcterms:created>
  <dcterms:modified xsi:type="dcterms:W3CDTF">2014-11-10T15:53:41Z</dcterms:modified>
</cp:coreProperties>
</file>